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4"/>
  </p:notesMasterIdLst>
  <p:handoutMasterIdLst>
    <p:handoutMasterId r:id="rId65"/>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3" r:id="rId62"/>
    <p:sldId id="312" r:id="rId6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3" autoAdjust="0"/>
    <p:restoredTop sz="70546" autoAdjust="0"/>
  </p:normalViewPr>
  <p:slideViewPr>
    <p:cSldViewPr snapToGrid="0">
      <p:cViewPr varScale="1">
        <p:scale>
          <a:sx n="33" d="100"/>
          <a:sy n="33" d="100"/>
        </p:scale>
        <p:origin x="-1608" y="-104"/>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10/6/15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10/6/15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pPr algn="l"/>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a:t>
            </a:r>
          </a:p>
          <a:p>
            <a:endParaRPr lang="en-US" baseline="0" dirty="0" smtClean="0"/>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proxy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 applies any configuration changes. </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core</a:t>
            </a:r>
            <a:r>
              <a:rPr lang="en-US" baseline="0" dirty="0" smtClean="0"/>
              <a:t> we </a:t>
            </a:r>
            <a:r>
              <a:rPr lang="en-US" dirty="0" smtClean="0"/>
              <a:t>offer Chef Server as an open source project freely available for anyone to deploy.</a:t>
            </a:r>
            <a:r>
              <a:rPr lang="en-US" baseline="0" dirty="0" smtClean="0"/>
              <a:t> </a:t>
            </a:r>
            <a:r>
              <a:rPr lang="en-US" dirty="0" smtClean="0"/>
              <a:t>We offer support and additional premium</a:t>
            </a:r>
            <a:r>
              <a:rPr lang="en-US" baseline="0" dirty="0" smtClean="0"/>
              <a:t> features. </a:t>
            </a:r>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0" dirty="0" smtClean="0"/>
              <a:t>the</a:t>
            </a:r>
            <a:r>
              <a:rPr lang="en-US" b="0" baseline="0" dirty="0" smtClean="0"/>
              <a:t> Chef website</a:t>
            </a:r>
            <a:r>
              <a:rPr lang="en-US" dirty="0" smtClean="0"/>
              <a:t> and sign up for a Hosted Chef Account.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Learners that already have an account will login instead of creating an account. The learner's account may be tied to an production organization. The learner can create a new organization with their existing account. If there are still concerns they can create a new login with a unique email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Learners that already have an account will already have an organization. They are welcome to use that organization if it does not have any cookbooks or nodes from previous exercises or from their production systems. It is often easier to have them create a new organization for the purposes of this training. That can be done through the website.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By far the easiest way to get setup with Managed Chef Server is download the Starter Kit. The most important pieces of the starter kit are found in a hidden directory (".chef") which contains the organization key, user key, and organization configuration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starter kit will warn that it will</a:t>
            </a:r>
            <a:r>
              <a:rPr lang="en-US" baseline="0" dirty="0" smtClean="0"/>
              <a:t> reset your organization key and personal key. If this is a new account and new organization this reset is totally fine. If you already have an account or this is an existing organization please understand that you are destroying the existing keys that already exist on a workstation.</a:t>
            </a:r>
            <a:endParaRPr lang="en-US" dirty="0" smtClean="0"/>
          </a:p>
          <a:p>
            <a:endParaRPr lang="en-US" dirty="0" smtClean="0"/>
          </a:p>
          <a:p>
            <a:r>
              <a:rPr lang="en-US" dirty="0" smtClean="0"/>
              <a:t>Instructor</a:t>
            </a:r>
            <a:r>
              <a:rPr lang="en-US" baseline="0" dirty="0" smtClean="0"/>
              <a:t> Note: If the learner already has an account and an organization tied to that account this will reset their personal key and organizational key. This means that the other chef repository that they were previously maintaining will no longer be able to communicate with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053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how to connect your local workstation to a Chef Server, upload cookbooks to a Chef Server, bootstrap a node, manage a node via a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reason</a:t>
            </a:r>
            <a:r>
              <a:rPr lang="en-US" baseline="0" dirty="0" smtClean="0"/>
              <a:t> that spaces are not suggested is that Ruby tools have a hard time with file paths that contain spaces.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63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cookbooks that were created during the first modules can be found here. These are not the exact cookbooks that you created but ones that have been completed with additional comments and details added.</a:t>
            </a:r>
          </a:p>
          <a:p>
            <a:endParaRPr lang="en-US" baseline="0" dirty="0" smtClean="0"/>
          </a:p>
          <a:p>
            <a:r>
              <a:rPr lang="en-US" baseline="0" dirty="0" smtClean="0"/>
              <a:t>Instructor Note: A learner may want to use the exact copy of the cookbooks that they developed. You may need to coordinate with the learners on using git or other methods to retrieve those cookbooks from those remote workstations.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225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may clone the repository or download the zip file. Both of those links can be found in the bottom right.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998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open the chefdk-fundamentals-repo archive, copy the included cookbooks folder and paste it into your chef-repo that you unzipped from the Start Kit. Let the new cookbooks folder (that you got from the chefdk-fundamentals-repo) 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baseline="0" dirty="0" smtClean="0"/>
          </a:p>
          <a:p>
            <a:r>
              <a:rPr lang="en-US" baseline="0" dirty="0" smtClean="0"/>
              <a:t>Instructor Note: The Starter Kit only contained a starter cookbook that has no value to the learner.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58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starter kit contains the configuration to reach the Chef Server and your credentials to validate the communicate between your workstation and the Chef Server.</a:t>
            </a:r>
          </a:p>
          <a:p>
            <a:endParaRPr lang="en-US" baseline="0" dirty="0" smtClean="0"/>
          </a:p>
          <a:p>
            <a:r>
              <a:rPr lang="en-US" baseline="0" dirty="0" smtClean="0"/>
              <a:t>To verify the connection with the Chef Server you will need to run commands within the repository you downloaded.</a:t>
            </a:r>
          </a:p>
          <a:p>
            <a:endParaRPr lang="en-US" baseline="0" dirty="0" smtClean="0"/>
          </a:p>
          <a:p>
            <a:r>
              <a:rPr lang="en-US" baseline="0" dirty="0" smtClean="0"/>
              <a:t>Open a terminal or command prompt and navigate to the chef-repo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manage:</a:t>
            </a:r>
            <a:br>
              <a:rPr lang="en-US" dirty="0" smtClean="0"/>
            </a:br>
            <a:endParaRPr lang="en-US" dirty="0" smtClean="0"/>
          </a:p>
          <a:p>
            <a:pPr marL="171450" indent="-171450">
              <a:buFont typeface="Arial" panose="020B0604020202020204" pitchFamily="34" charset="0"/>
              <a:buChar char="•"/>
            </a:pPr>
            <a:r>
              <a:rPr lang="en-US" dirty="0" smtClean="0"/>
              <a:t>Nodes</a:t>
            </a:r>
          </a:p>
          <a:p>
            <a:pPr marL="171450" indent="-171450">
              <a:buFont typeface="Arial" panose="020B0604020202020204" pitchFamily="34" charset="0"/>
              <a:buChar char="•"/>
            </a:pPr>
            <a:r>
              <a:rPr lang="en-US" dirty="0" smtClean="0"/>
              <a:t>Cookbooks and recipes</a:t>
            </a:r>
          </a:p>
          <a:p>
            <a:pPr marL="171450" indent="-171450">
              <a:buFont typeface="Arial" panose="020B0604020202020204" pitchFamily="34" charset="0"/>
              <a:buChar char="•"/>
            </a:pPr>
            <a:r>
              <a:rPr lang="en-US" dirty="0" smtClean="0"/>
              <a:t>Roles</a:t>
            </a:r>
            <a:r>
              <a:rPr lang="en-US" baseline="0" dirty="0" smtClean="0"/>
              <a:t> </a:t>
            </a:r>
          </a:p>
          <a:p>
            <a:pPr marL="171450" indent="-171450">
              <a:buFont typeface="Arial" panose="020B0604020202020204" pitchFamily="34" charset="0"/>
              <a:buChar char="•"/>
            </a:pPr>
            <a:r>
              <a:rPr lang="en-US" dirty="0" smtClean="0"/>
              <a:t>and more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knife provides a number of sub-commands.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The important thing is that the result does not contain an error with the configuration or authenticating with the Chef Server. </a:t>
            </a:r>
          </a:p>
          <a:p>
            <a:endParaRPr lang="en-US" dirty="0" smtClean="0"/>
          </a:p>
          <a:p>
            <a:r>
              <a:rPr lang="en-US" dirty="0" smtClean="0"/>
              <a:t>If you receive</a:t>
            </a:r>
            <a:r>
              <a:rPr lang="en-US" baseline="0" dirty="0" smtClean="0"/>
              <a:t> an error ensure that you:</a:t>
            </a:r>
            <a:endParaRPr lang="en-US" dirty="0" smtClean="0"/>
          </a:p>
          <a:p>
            <a:pPr marL="0" indent="0">
              <a:buFont typeface="Arial" panose="020B0604020202020204" pitchFamily="34" charset="0"/>
              <a:buNone/>
            </a:pP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typed the command correctly</a:t>
            </a:r>
          </a:p>
          <a:p>
            <a:pPr marL="171450" indent="-171450">
              <a:buFont typeface="Arial" panose="020B0604020202020204" pitchFamily="34" charset="0"/>
              <a:buChar char="•"/>
            </a:pPr>
            <a:r>
              <a:rPr lang="en-US" dirty="0" smtClean="0"/>
              <a:t>executed the command within the chef repository</a:t>
            </a:r>
          </a:p>
          <a:p>
            <a:pPr marL="171450" indent="-171450">
              <a:buFont typeface="Arial" panose="020B0604020202020204" pitchFamily="34" charset="0"/>
              <a:buChar char="•"/>
            </a:pPr>
            <a:r>
              <a:rPr lang="en-US" dirty="0" smtClean="0"/>
              <a:t>are connected to the internet</a:t>
            </a:r>
            <a:r>
              <a:rPr lang="en-US" baseline="0" dirty="0" smtClean="0"/>
              <a:t> and not </a:t>
            </a:r>
            <a:r>
              <a:rPr lang="en-US" dirty="0" smtClean="0"/>
              <a:t>blocking</a:t>
            </a:r>
            <a:r>
              <a:rPr lang="en-US" baseline="0" dirty="0" smtClean="0"/>
              <a:t> </a:t>
            </a:r>
            <a:r>
              <a:rPr lang="en-US" baseline="0" dirty="0" err="1" smtClean="0"/>
              <a:t>ssl</a:t>
            </a:r>
            <a:r>
              <a:rPr lang="en-US" baseline="0" dirty="0" smtClean="0"/>
              <a:t> connections from </a:t>
            </a:r>
            <a:r>
              <a:rPr lang="en-US" dirty="0" smtClean="0"/>
              <a:t>your own system's proxy servers or virtual</a:t>
            </a:r>
            <a:r>
              <a:rPr lang="en-US" baseline="0" dirty="0" smtClean="0"/>
              <a:t> private networks</a:t>
            </a:r>
            <a:endParaRPr lang="en-US" dirty="0" smtClean="0"/>
          </a:p>
          <a:p>
            <a:pPr marL="171450" indent="-171450">
              <a:buFont typeface="Arial" panose="020B0604020202020204" pitchFamily="34" charset="0"/>
              <a:buChar char="•"/>
            </a:pPr>
            <a:r>
              <a:rPr lang="en-US" dirty="0" smtClean="0"/>
              <a:t>have</a:t>
            </a:r>
            <a:r>
              <a:rPr lang="en-US" baseline="0" dirty="0" smtClean="0"/>
              <a:t> </a:t>
            </a:r>
            <a:r>
              <a:rPr lang="en-US" dirty="0" smtClean="0"/>
              <a:t>a .chef directory,</a:t>
            </a:r>
            <a:r>
              <a:rPr lang="en-US" baseline="0" dirty="0" smtClean="0"/>
              <a:t> within the chef repository, </a:t>
            </a:r>
            <a:r>
              <a:rPr lang="en-US" dirty="0" smtClean="0"/>
              <a:t>which contains the knife configuration</a:t>
            </a:r>
            <a:r>
              <a:rPr lang="en-US" baseline="0" dirty="0" smtClean="0"/>
              <a:t> file (</a:t>
            </a:r>
            <a:r>
              <a:rPr lang="en-US" baseline="0" dirty="0" err="1" smtClean="0"/>
              <a:t>knife.rb</a:t>
            </a:r>
            <a:r>
              <a:rPr lang="en-US" baseline="0" dirty="0" smtClean="0"/>
              <a:t>), personal key, and organizational key</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this</a:t>
            </a:r>
            <a:r>
              <a:rPr lang="en-US" baseline="0" dirty="0" smtClean="0"/>
              <a:t> command </a:t>
            </a:r>
            <a:r>
              <a:rPr lang="en-US" dirty="0" smtClean="0"/>
              <a:t>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apache cookbook. Change directory into the apache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Berkshelf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Berkshelf provides called 'upload'. Run</a:t>
            </a:r>
            <a:r>
              <a:rPr lang="en-US" baseline="0" dirty="0" smtClean="0"/>
              <a:t> the command </a:t>
            </a:r>
            <a:r>
              <a:rPr lang="en-US" dirty="0" smtClean="0"/>
              <a:t>to upload the apache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this command. This will show you that the Chef Server has the apache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apache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apache cookbook's default recipe.</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exercise is to show the value of using a Chef Server with regard to managing multiple systems. It can be done with the group, with individuals, or done in pairs.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lab</a:t>
            </a:r>
            <a:r>
              <a:rPr lang="en-US" baseline="0" dirty="0" smtClean="0"/>
              <a:t> </a:t>
            </a:r>
            <a:r>
              <a:rPr lang="en-US" dirty="0" smtClean="0"/>
              <a:t>upload the remaining cookbooks within the cookbooks directory. After you have done that verify that the cookbooks have been uploaded.</a:t>
            </a:r>
          </a:p>
          <a:p>
            <a:endParaRPr lang="en-US" dirty="0" smtClean="0"/>
          </a:p>
          <a:p>
            <a:r>
              <a:rPr lang="en-US" dirty="0" smtClean="0"/>
              <a:t>Instructor Note: Allow 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Berkshelf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a:t>
            </a:r>
            <a:r>
              <a:rPr lang="en-US" baseline="0" smtClean="0"/>
              <a:t>, an </a:t>
            </a:r>
            <a:r>
              <a:rPr lang="en-US" baseline="0" dirty="0" smtClean="0"/>
              <a:t>application server, a database server, a proxy server,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the</a:t>
            </a:r>
            <a:r>
              <a:rPr lang="en-US" baseline="0" dirty="0" smtClean="0"/>
              <a:t> instance we used previously as a workstation now as </a:t>
            </a:r>
            <a:r>
              <a:rPr lang="en-US" dirty="0" smtClean="0"/>
              <a:t>a managed node. Return to the root</a:t>
            </a:r>
            <a:r>
              <a:rPr lang="en-US" baseline="0" dirty="0" smtClean="0"/>
              <a:t> of the chef repository.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blank.</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apache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git to clone the repository from a common git repository.</a:t>
            </a:r>
            <a:r>
              <a:rPr lang="en-US" baseline="0" dirty="0" smtClean="0"/>
              <a:t> Another option is to </a:t>
            </a:r>
            <a:r>
              <a:rPr lang="en-US" dirty="0" smtClean="0"/>
              <a:t>archive</a:t>
            </a:r>
            <a:r>
              <a:rPr lang="en-US" baseline="0" dirty="0" smtClean="0"/>
              <a:t> </a:t>
            </a:r>
            <a:r>
              <a:rPr lang="en-US" dirty="0" smtClean="0"/>
              <a:t>the cookbook and then using SCP to copy over the contents. A</a:t>
            </a:r>
            <a:r>
              <a:rPr lang="en-US" baseline="0" dirty="0" smtClean="0"/>
              <a:t> third might be to mount a file share. There are a myriad ways to transfer the cookbooks to the new instance.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p>
          <a:p>
            <a:endParaRPr lang="en-US" dirty="0" smtClean="0"/>
          </a:p>
          <a:p>
            <a:r>
              <a:rPr lang="en-US" dirty="0" smtClean="0"/>
              <a:t>* Installing chef tools if they are not already installed</a:t>
            </a:r>
          </a:p>
          <a:p>
            <a:r>
              <a:rPr lang="en-US" dirty="0" smtClean="0"/>
              <a:t>* Configuring Chef to communicate with the Chef Server</a:t>
            </a:r>
          </a:p>
          <a:p>
            <a:r>
              <a:rPr lang="en-US" dirty="0" smtClean="0"/>
              <a:t>* Running chef-client to apply a default run list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 </a:t>
            </a:r>
          </a:p>
          <a:p>
            <a:endParaRPr lang="en-US" dirty="0" smtClean="0"/>
          </a:p>
          <a:p>
            <a:r>
              <a:rPr lang="en-US" dirty="0" smtClean="0"/>
              <a:t>Include the '--sudo' flag because you are installing software and writing configuration to directories traditionally owned by the root user. </a:t>
            </a:r>
          </a:p>
          <a:p>
            <a:endParaRPr lang="en-US" dirty="0" smtClean="0"/>
          </a:p>
          <a:p>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a:t>
            </a:r>
          </a:p>
          <a:p>
            <a:endParaRPr lang="en-US" dirty="0" smtClean="0"/>
          </a:p>
          <a:p>
            <a:r>
              <a:rPr lang="en-US" dirty="0" smtClean="0"/>
              <a:t>There are many ways that you can route the traffic from one node to a group of similar nodes. This can be done with services by some of the major cloud providers or it can be done with another instance running as a proxy server.</a:t>
            </a:r>
          </a:p>
          <a:p>
            <a:endParaRPr lang="en-US" dirty="0" smtClean="0"/>
          </a:p>
          <a:p>
            <a:r>
              <a:rPr lang="en-US" dirty="0" smtClean="0"/>
              <a:t>A proxy server allows us to receive incoming requests and forward those requests to other nodes. A proxy server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proxy server.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proxy server that will direct web requests to similar configured nodes. Those nodes will be running your default web page</a:t>
            </a:r>
            <a:r>
              <a:rPr lang="en-US" baseline="0" dirty="0" smtClean="0"/>
              <a:t> </a:t>
            </a:r>
            <a:r>
              <a:rPr lang="en-US" dirty="0" smtClean="0"/>
              <a:t>that you deploy with the apache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proxy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 you tackle installing, configuring, or running a proxy server or recreate a second instance running the apache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r>
              <a:rPr lang="en-US" dirty="0" smtClean="0"/>
              <a:t>Instructor Note: The left side is setting up a new web server that is like the one they created yesterday.</a:t>
            </a:r>
            <a:r>
              <a:rPr lang="en-US" baseline="0" dirty="0" smtClean="0"/>
              <a:t> The right is new work that the learner will be accomplishing today.</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1157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6420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1019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254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0842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6322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439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2162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081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318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7481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1363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1.jp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hef.io" TargetMode="External"/><Relationship Id="rId4" Type="http://schemas.openxmlformats.org/officeDocument/2006/relationships/image" Target="../media/image15.png"/><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hyperlink" Target="https://github.com/chef-training/chefdk-fundamentals-rep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5368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pic>
        <p:nvPicPr>
          <p:cNvPr id="11"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288" y="6058682"/>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0838" y="5748562"/>
            <a:ext cx="1336526"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Proxy Server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56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0" lvl="1" algn="ctr"/>
            <a:r>
              <a:rPr lang="en-US" dirty="0" smtClean="0"/>
              <a:t>Open Source</a:t>
            </a:r>
          </a:p>
          <a:p>
            <a:pPr marL="0"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endParaRPr lang="en-US" b="1" dirty="0" smtClean="0"/>
          </a:p>
          <a:p>
            <a:pPr marL="0" lvl="1" algn="ctr"/>
            <a:r>
              <a:rPr lang="en-US" b="1" dirty="0" smtClean="0"/>
              <a:t>Chef Server </a:t>
            </a:r>
          </a:p>
          <a:p>
            <a:pPr marL="0" lvl="1" algn="ctr"/>
            <a:r>
              <a:rPr lang="en-US" dirty="0" smtClean="0"/>
              <a:t>(Support + Premium Features)</a:t>
            </a:r>
          </a:p>
        </p:txBody>
      </p:sp>
      <p:sp>
        <p:nvSpPr>
          <p:cNvPr id="28" name="Text Placeholder 4"/>
          <p:cNvSpPr txBox="1">
            <a:spLocks/>
          </p:cNvSpPr>
          <p:nvPr/>
        </p:nvSpPr>
        <p:spPr bwMode="white">
          <a:xfrm>
            <a:off x="10000621" y="1805064"/>
            <a:ext cx="4689249"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r>
              <a:rPr lang="en-US" dirty="0" smtClean="0"/>
              <a:t>Multi-tenant</a:t>
            </a:r>
          </a:p>
          <a:p>
            <a:pPr marL="0" lvl="1" algn="ctr"/>
            <a:r>
              <a:rPr lang="en-US" b="1" dirty="0" smtClean="0"/>
              <a:t>Hosted Chef Server</a:t>
            </a:r>
          </a:p>
        </p:txBody>
      </p:sp>
    </p:spTree>
    <p:extLst>
      <p:ext uri="{BB962C8B-B14F-4D97-AF65-F5344CB8AC3E}">
        <p14:creationId xmlns:p14="http://schemas.microsoft.com/office/powerpoint/2010/main" val="14304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29448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smtClean="0">
                <a:hlinkClick r:id="rId3" tooltip="https://www.chef.io/chef/"/>
              </a:rPr>
              <a:t>https://www.chef.io</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smtClean="0"/>
              <a:t>.</a:t>
            </a:r>
            <a:endParaRPr lang="en-US" sz="4267" dirty="0"/>
          </a:p>
          <a:p>
            <a:endParaRPr lang="en-US" sz="4267" dirty="0"/>
          </a:p>
        </p:txBody>
      </p:sp>
      <p:pic>
        <p:nvPicPr>
          <p:cNvPr id="7" name="Picture 6"/>
          <p:cNvPicPr>
            <a:picLocks noChangeAspect="1"/>
          </p:cNvPicPr>
          <p:nvPr/>
        </p:nvPicPr>
        <p:blipFill>
          <a:blip r:embed="rId4"/>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196714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19048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22952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51703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422522"/>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2896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a:t>
            </a:r>
            <a:r>
              <a:rPr lang="en-US" sz="2667" dirty="0" smtClean="0"/>
              <a:t>your new organization to highlight it and then click </a:t>
            </a:r>
            <a:r>
              <a:rPr lang="en-US" sz="2667" b="1" dirty="0" smtClean="0"/>
              <a:t>Starter Kit</a:t>
            </a:r>
            <a:r>
              <a:rPr lang="en-US" sz="2667" dirty="0" smtClean="0"/>
              <a:t>.</a:t>
            </a:r>
            <a:endParaRPr lang="en-US" sz="2667" dirty="0"/>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14" name="Group 13"/>
          <p:cNvGrpSpPr/>
          <p:nvPr/>
        </p:nvGrpSpPr>
        <p:grpSpPr>
          <a:xfrm>
            <a:off x="7761402" y="1884219"/>
            <a:ext cx="7538311" cy="5119696"/>
            <a:chOff x="8341262" y="1884219"/>
            <a:chExt cx="6958451" cy="4725880"/>
          </a:xfrm>
        </p:grpSpPr>
        <p:pic>
          <p:nvPicPr>
            <p:cNvPr id="12" name="Picture 11"/>
            <p:cNvPicPr>
              <a:picLocks noChangeAspect="1"/>
            </p:cNvPicPr>
            <p:nvPr/>
          </p:nvPicPr>
          <p:blipFill>
            <a:blip r:embed="rId3"/>
            <a:stretch>
              <a:fillRect/>
            </a:stretch>
          </p:blipFill>
          <p:spPr>
            <a:xfrm>
              <a:off x="8341262" y="1884219"/>
              <a:ext cx="6958451" cy="4725880"/>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12179975" y="4685309"/>
              <a:ext cx="2506033" cy="1734946"/>
            </a:xfrm>
            <a:prstGeom prst="rect">
              <a:avLst/>
            </a:prstGeom>
          </p:spPr>
        </p:pic>
      </p:grpSp>
    </p:spTree>
    <p:extLst>
      <p:ext uri="{BB962C8B-B14F-4D97-AF65-F5344CB8AC3E}">
        <p14:creationId xmlns:p14="http://schemas.microsoft.com/office/powerpoint/2010/main" val="33721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smtClean="0"/>
              <a:t>From the resulting window, click the </a:t>
            </a:r>
            <a:r>
              <a:rPr lang="en-US" sz="2667" b="1" dirty="0" smtClean="0"/>
              <a:t>Download</a:t>
            </a:r>
            <a:r>
              <a:rPr lang="en-US" sz="2667" dirty="0" smtClean="0"/>
              <a:t> </a:t>
            </a:r>
            <a:r>
              <a:rPr lang="en-US" sz="2667" b="1" dirty="0" smtClean="0"/>
              <a:t>Starter Kit </a:t>
            </a:r>
            <a:r>
              <a:rPr lang="en-US" sz="2667" dirty="0" smtClean="0"/>
              <a:t>button.</a:t>
            </a:r>
            <a:endParaRPr lang="en-US" sz="2667" dirty="0"/>
          </a:p>
          <a:p>
            <a:pPr marL="609585" indent="-609585">
              <a:buFont typeface="+mj-lt"/>
              <a:buAutoNum type="arabicPeriod" startAt="8"/>
            </a:pPr>
            <a:r>
              <a:rPr lang="en-US" sz="2667" dirty="0" smtClean="0"/>
              <a:t>Click the </a:t>
            </a:r>
            <a:r>
              <a:rPr lang="en-US" sz="2667" b="1" dirty="0" smtClean="0"/>
              <a:t>Proceed</a:t>
            </a:r>
            <a:r>
              <a:rPr lang="en-US" sz="2667" dirty="0" smtClean="0"/>
              <a:t> button when prompted.</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272784" y="1430129"/>
            <a:ext cx="6890589" cy="4405055"/>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8987690" y="6084492"/>
            <a:ext cx="6086475" cy="1943100"/>
          </a:xfrm>
          <a:prstGeom prst="rect">
            <a:avLst/>
          </a:prstGeom>
          <a:ln>
            <a:solidFill>
              <a:schemeClr val="accent1"/>
            </a:solidFill>
          </a:ln>
        </p:spPr>
      </p:pic>
    </p:spTree>
    <p:extLst>
      <p:ext uri="{BB962C8B-B14F-4D97-AF65-F5344CB8AC3E}">
        <p14:creationId xmlns:p14="http://schemas.microsoft.com/office/powerpoint/2010/main" val="165644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sz="3200" dirty="0" smtClean="0"/>
              <a:t>Connect your local </a:t>
            </a:r>
            <a:r>
              <a:rPr lang="en-US" sz="3200" dirty="0"/>
              <a:t>workstation (laptop) to a Chef </a:t>
            </a:r>
            <a:r>
              <a:rPr lang="en-US" sz="3200" dirty="0" smtClean="0"/>
              <a:t>Server</a:t>
            </a:r>
          </a:p>
          <a:p>
            <a:pPr marL="918610" lvl="1" indent="-609585">
              <a:buFont typeface="Wingdings" panose="05000000000000000000" pitchFamily="2" charset="2"/>
              <a:buChar char="Ø"/>
            </a:pPr>
            <a:r>
              <a:rPr lang="en-US" sz="3200" dirty="0" smtClean="0"/>
              <a:t>Upload </a:t>
            </a:r>
            <a:r>
              <a:rPr lang="en-US" sz="3200" dirty="0"/>
              <a:t>cookbooks to a Chef </a:t>
            </a:r>
            <a:r>
              <a:rPr lang="en-US" sz="3200" dirty="0" smtClean="0"/>
              <a:t>Server</a:t>
            </a:r>
          </a:p>
          <a:p>
            <a:pPr marL="918610" lvl="1" indent="-609585">
              <a:buFont typeface="Wingdings" panose="05000000000000000000" pitchFamily="2" charset="2"/>
              <a:buChar char="Ø"/>
            </a:pPr>
            <a:r>
              <a:rPr lang="en-US" sz="3200" dirty="0" smtClean="0"/>
              <a:t>Bootstrap </a:t>
            </a:r>
            <a:r>
              <a:rPr lang="en-US" sz="3200" dirty="0"/>
              <a:t>a </a:t>
            </a:r>
            <a:r>
              <a:rPr lang="en-US" sz="3200" dirty="0" smtClean="0"/>
              <a:t>node</a:t>
            </a:r>
          </a:p>
          <a:p>
            <a:pPr marL="918610" lvl="1" indent="-609585">
              <a:buFont typeface="Wingdings" panose="05000000000000000000" pitchFamily="2" charset="2"/>
              <a:buChar char="Ø"/>
            </a:pPr>
            <a:r>
              <a:rPr lang="en-US" sz="3200" dirty="0" smtClean="0"/>
              <a:t>Manage </a:t>
            </a:r>
            <a:r>
              <a:rPr lang="en-US" sz="3200" dirty="0"/>
              <a:t>a node via a Chef </a:t>
            </a:r>
            <a:r>
              <a:rPr lang="en-US" sz="3200" dirty="0" smtClean="0"/>
              <a:t>Server</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484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b="1" dirty="0" smtClean="0"/>
              <a:t>Steps</a:t>
            </a:r>
            <a:r>
              <a:rPr lang="en-US" sz="3733" b="1" dirty="0"/>
              <a:t/>
            </a:r>
            <a:br>
              <a:rPr lang="en-US" sz="3733" b="1" dirty="0"/>
            </a:br>
            <a:endParaRPr lang="en-US" sz="2667" dirty="0"/>
          </a:p>
          <a:p>
            <a:pPr marL="609585" indent="-609585">
              <a:buFont typeface="+mj-lt"/>
              <a:buAutoNum type="arabicPeriod" startAt="10"/>
            </a:pPr>
            <a:r>
              <a:rPr lang="en-US" sz="2667" dirty="0" smtClean="0"/>
              <a:t>Open the downloaded zip file and copy chef-repo folder that's contained in the zip file.</a:t>
            </a:r>
          </a:p>
          <a:p>
            <a:pPr marL="609585" indent="-609585">
              <a:buFont typeface="+mj-lt"/>
              <a:buAutoNum type="arabicPeriod" startAt="10"/>
            </a:pPr>
            <a:r>
              <a:rPr lang="en-US" sz="2667" dirty="0" smtClean="0"/>
              <a:t>Paste the </a:t>
            </a:r>
            <a:r>
              <a:rPr lang="en-US" sz="2400" dirty="0"/>
              <a:t>chef-repo </a:t>
            </a:r>
            <a:r>
              <a:rPr lang="en-US" sz="2400" dirty="0" smtClean="0"/>
              <a:t>folder to a location on your laptop, such as your home directory.</a:t>
            </a:r>
          </a:p>
          <a:p>
            <a:pPr marL="609585" indent="-609585">
              <a:buFont typeface="+mj-lt"/>
              <a:buAutoNum type="arabicPeriod" startAt="10"/>
            </a:pPr>
            <a:endParaRPr lang="en-US" sz="2400" dirty="0"/>
          </a:p>
          <a:p>
            <a:r>
              <a:rPr lang="en-US" sz="2400" b="1" dirty="0" smtClean="0"/>
              <a:t>Note</a:t>
            </a:r>
            <a:r>
              <a:rPr lang="en-US" sz="2400" dirty="0" smtClean="0"/>
              <a:t>: Ensure that the </a:t>
            </a:r>
            <a:r>
              <a:rPr lang="en-US" sz="2400" dirty="0"/>
              <a:t>path </a:t>
            </a:r>
            <a:r>
              <a:rPr lang="en-US" sz="2400" dirty="0" smtClean="0"/>
              <a:t>to the chef-repo does not have a </a:t>
            </a:r>
            <a:r>
              <a:rPr lang="en-US" sz="2400" dirty="0"/>
              <a:t>space in </a:t>
            </a:r>
            <a:r>
              <a:rPr lang="en-US" sz="2400" dirty="0" smtClean="0"/>
              <a:t>it. Examples:</a:t>
            </a:r>
          </a:p>
          <a:p>
            <a:endParaRPr lang="en-US" sz="2400" dirty="0"/>
          </a:p>
          <a:p>
            <a:r>
              <a:rPr lang="en-US" sz="2400" dirty="0" smtClean="0"/>
              <a:t>Mac:  /home/</a:t>
            </a:r>
            <a:r>
              <a:rPr lang="en-US" sz="2400" i="1" dirty="0" smtClean="0"/>
              <a:t>username</a:t>
            </a:r>
            <a:r>
              <a:rPr lang="en-US" sz="2400" dirty="0" smtClean="0"/>
              <a:t>/chef-repo    </a:t>
            </a:r>
          </a:p>
          <a:p>
            <a:endParaRPr lang="en-US" sz="2400" dirty="0"/>
          </a:p>
          <a:p>
            <a:r>
              <a:rPr lang="en-US" sz="2533" dirty="0" smtClean="0"/>
              <a:t>Windows: C</a:t>
            </a:r>
            <a:r>
              <a:rPr lang="en-US" sz="2533" dirty="0"/>
              <a:t>:\</a:t>
            </a:r>
            <a:r>
              <a:rPr lang="en-US" sz="2533" dirty="0" smtClean="0"/>
              <a:t>Users\</a:t>
            </a:r>
            <a:r>
              <a:rPr lang="en-US" sz="2533" i="1" dirty="0" smtClean="0"/>
              <a:t>username</a:t>
            </a:r>
            <a:r>
              <a:rPr lang="en-US" sz="2533" dirty="0" smtClean="0"/>
              <a:t>\chef-repo</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13" name="Picture 12"/>
          <p:cNvPicPr>
            <a:picLocks noChangeAspect="1"/>
          </p:cNvPicPr>
          <p:nvPr/>
        </p:nvPicPr>
        <p:blipFill>
          <a:blip r:embed="rId3"/>
          <a:stretch>
            <a:fillRect/>
          </a:stretch>
        </p:blipFill>
        <p:spPr>
          <a:xfrm>
            <a:off x="9654432" y="2798978"/>
            <a:ext cx="5454960" cy="1889754"/>
          </a:xfrm>
          <a:prstGeom prst="rect">
            <a:avLst/>
          </a:prstGeom>
          <a:ln>
            <a:solidFill>
              <a:schemeClr val="accent1"/>
            </a:solidFill>
          </a:ln>
        </p:spPr>
      </p:pic>
    </p:spTree>
    <p:extLst>
      <p:ext uri="{BB962C8B-B14F-4D97-AF65-F5344CB8AC3E}">
        <p14:creationId xmlns:p14="http://schemas.microsoft.com/office/powerpoint/2010/main" val="299629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a:t>
            </a:r>
            <a:r>
              <a:rPr lang="en-US" dirty="0"/>
              <a:t>: 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r>
              <a:rPr lang="en-US" sz="4000" dirty="0">
                <a:hlinkClick r:id="rId3"/>
              </a:rPr>
              <a:t>https://</a:t>
            </a:r>
            <a:r>
              <a:rPr lang="en-US" sz="4000" dirty="0" smtClean="0">
                <a:hlinkClick r:id="rId3"/>
              </a:rPr>
              <a:t>github.com/chef-training/chefdk-fundamentals-repo</a:t>
            </a:r>
            <a:endParaRPr lang="en-US" sz="4000" dirty="0" smtClean="0"/>
          </a:p>
          <a:p>
            <a:endParaRPr lang="en-US" sz="4000"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91603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stretch>
            <a:fillRect/>
          </a:stretch>
        </p:blipFill>
        <p:spPr>
          <a:xfrm>
            <a:off x="1915729" y="1269157"/>
            <a:ext cx="12424543" cy="6492609"/>
          </a:xfrm>
          <a:prstGeom prst="rect">
            <a:avLst/>
          </a:prstGeom>
          <a:ln>
            <a:solidFill>
              <a:schemeClr val="accent1"/>
            </a:solidFill>
          </a:ln>
        </p:spPr>
      </p:pic>
    </p:spTree>
    <p:extLst>
      <p:ext uri="{BB962C8B-B14F-4D97-AF65-F5344CB8AC3E}">
        <p14:creationId xmlns:p14="http://schemas.microsoft.com/office/powerpoint/2010/main" val="41217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Paste the cookbooks Folder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9810463" y="5106332"/>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340355" y="503175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sz="3200" dirty="0" smtClean="0"/>
              <a:t>chef-repo</a:t>
            </a:r>
            <a:endParaRPr lang="en-US" sz="3200" dirty="0"/>
          </a:p>
        </p:txBody>
      </p:sp>
      <p:sp>
        <p:nvSpPr>
          <p:cNvPr id="9"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smtClean="0"/>
          </a:p>
          <a:p>
            <a:r>
              <a:rPr lang="en-US" sz="3733" b="1" dirty="0" smtClean="0"/>
              <a:t>Steps</a:t>
            </a:r>
            <a:r>
              <a:rPr lang="en-US" sz="3733" b="1" dirty="0"/>
              <a:t/>
            </a:r>
            <a:br>
              <a:rPr lang="en-US" sz="3733" b="1" dirty="0"/>
            </a:br>
            <a:endParaRPr lang="en-US" sz="2667" dirty="0"/>
          </a:p>
          <a:p>
            <a:pPr marL="457200" indent="-457200">
              <a:buFont typeface="Arial" panose="020B0604020202020204" pitchFamily="34" charset="0"/>
              <a:buChar char="•"/>
            </a:pPr>
            <a:r>
              <a:rPr lang="en-US" sz="2667" dirty="0" smtClean="0"/>
              <a:t>Open the </a:t>
            </a:r>
            <a:r>
              <a:rPr lang="en-US" sz="2667" dirty="0"/>
              <a:t>downloaded chefdk-fundamentals-repo-master zip </a:t>
            </a:r>
            <a:r>
              <a:rPr lang="en-US" sz="2667" dirty="0" smtClean="0"/>
              <a:t>file and then copy </a:t>
            </a:r>
            <a:r>
              <a:rPr lang="en-US" sz="2667" b="1" dirty="0" smtClean="0"/>
              <a:t>only</a:t>
            </a:r>
            <a:r>
              <a:rPr lang="en-US" sz="2667" dirty="0" smtClean="0"/>
              <a:t> the  </a:t>
            </a:r>
            <a:r>
              <a:rPr lang="en-US" sz="2667" b="1" dirty="0" smtClean="0"/>
              <a:t>cookbooks</a:t>
            </a:r>
            <a:r>
              <a:rPr lang="en-US" sz="2667" dirty="0" smtClean="0"/>
              <a:t> folder that's contained in the zip file.</a:t>
            </a:r>
          </a:p>
          <a:p>
            <a:pPr marL="457200" indent="-457200">
              <a:buFont typeface="Arial" panose="020B0604020202020204" pitchFamily="34" charset="0"/>
              <a:buChar char="•"/>
            </a:pPr>
            <a:r>
              <a:rPr lang="en-US" sz="2667" dirty="0" smtClean="0"/>
              <a:t>Replace the </a:t>
            </a:r>
            <a:r>
              <a:rPr lang="en-US" sz="2400" b="1" dirty="0" smtClean="0"/>
              <a:t>cookbooks</a:t>
            </a:r>
            <a:r>
              <a:rPr lang="en-US" sz="2400" dirty="0" smtClean="0"/>
              <a:t> </a:t>
            </a:r>
            <a:r>
              <a:rPr lang="en-US" sz="2400" dirty="0"/>
              <a:t>folder </a:t>
            </a:r>
            <a:r>
              <a:rPr lang="en-US" sz="2400" dirty="0" smtClean="0"/>
              <a:t>that's in your chef-repo folder with the copied cookbooks folder.</a:t>
            </a:r>
            <a:endParaRPr lang="en-US" sz="2400"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stretch>
            <a:fillRect/>
          </a:stretch>
        </p:blipFill>
        <p:spPr>
          <a:xfrm>
            <a:off x="9788288" y="1133855"/>
            <a:ext cx="5231218" cy="3473445"/>
          </a:xfrm>
          <a:prstGeom prst="rect">
            <a:avLst/>
          </a:prstGeom>
          <a:ln>
            <a:solidFill>
              <a:schemeClr val="accent1"/>
            </a:solidFill>
          </a:ln>
        </p:spPr>
      </p:pic>
    </p:spTree>
    <p:extLst>
      <p:ext uri="{BB962C8B-B14F-4D97-AF65-F5344CB8AC3E}">
        <p14:creationId xmlns:p14="http://schemas.microsoft.com/office/powerpoint/2010/main" val="19769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GE: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8025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961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GE</a:t>
            </a:r>
            <a:r>
              <a:rPr lang="en-US" dirty="0"/>
              <a:t>: 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30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a:t>GE: 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842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a:t>GE: 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8419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5042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82018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a:t>GE: 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211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a:t>GE: 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7653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GE: Change to the cookbooks/apache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8639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r>
              <a:rPr lang="en-US" dirty="0" smtClean="0"/>
              <a:t>berkshelf.com</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5201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sz="2050" dirty="0"/>
              <a:t>Commands:</a:t>
            </a:r>
          </a:p>
          <a:p>
            <a:r>
              <a:rPr lang="en-US" sz="2050" dirty="0"/>
              <a:t>  berks apply ENVIRONMENT     # Apply version locks from </a:t>
            </a:r>
            <a:r>
              <a:rPr lang="en-US" sz="2050" dirty="0" err="1"/>
              <a:t>Berksfile.lock</a:t>
            </a:r>
            <a:r>
              <a:rPr lang="en-US" sz="2050" dirty="0"/>
              <a:t> to a Chef environment</a:t>
            </a:r>
          </a:p>
          <a:p>
            <a:r>
              <a:rPr lang="en-US" sz="2050" dirty="0"/>
              <a:t>  berks contingent COOKBOOK   # List all cookbooks that depend on the given cookbook in </a:t>
            </a:r>
            <a:r>
              <a:rPr lang="en-US" sz="2050" dirty="0" smtClean="0"/>
              <a:t>your</a:t>
            </a:r>
            <a:endParaRPr lang="en-US" sz="2050" dirty="0"/>
          </a:p>
          <a:p>
            <a:r>
              <a:rPr lang="en-US" sz="2050" dirty="0"/>
              <a:t>  berks cookbook NAME [PATH]  # Create a skeleton for a new cookbook</a:t>
            </a:r>
          </a:p>
          <a:p>
            <a:r>
              <a:rPr lang="en-US" sz="2050" dirty="0"/>
              <a:t>  berks help [COMMAND]        # Describe available commands or one specific command</a:t>
            </a:r>
          </a:p>
          <a:p>
            <a:r>
              <a:rPr lang="en-US" sz="2050" dirty="0"/>
              <a:t>  berks info [COOKBOOK]       # Display name, author, copyright, and dependency </a:t>
            </a:r>
            <a:r>
              <a:rPr lang="en-US" sz="2050" dirty="0" smtClean="0"/>
              <a:t>information</a:t>
            </a:r>
            <a:endParaRPr lang="en-US" sz="2050" dirty="0"/>
          </a:p>
          <a:p>
            <a:r>
              <a:rPr lang="en-US" sz="2050" dirty="0"/>
              <a:t>  berks </a:t>
            </a:r>
            <a:r>
              <a:rPr lang="en-US" sz="2050" dirty="0" err="1"/>
              <a:t>init</a:t>
            </a:r>
            <a:r>
              <a:rPr lang="en-US" sz="2050" dirty="0"/>
              <a:t> [PATH]           # Initialize </a:t>
            </a:r>
            <a:r>
              <a:rPr lang="en-US" sz="2050" dirty="0" err="1"/>
              <a:t>Berkshelf</a:t>
            </a:r>
            <a:r>
              <a:rPr lang="en-US" sz="2050" dirty="0"/>
              <a:t> in the given directory</a:t>
            </a:r>
          </a:p>
          <a:p>
            <a:r>
              <a:rPr lang="en-US" sz="2050" dirty="0"/>
              <a:t>  berks install               # Install the cookbooks specified in the </a:t>
            </a:r>
            <a:r>
              <a:rPr lang="en-US" sz="2050" dirty="0" err="1"/>
              <a:t>Berksfile</a:t>
            </a:r>
            <a:endParaRPr lang="en-US" sz="2050" dirty="0"/>
          </a:p>
          <a:p>
            <a:r>
              <a:rPr lang="en-US" sz="2050" dirty="0"/>
              <a:t>  berks list                  # List cookbooks and their dependencies specified by </a:t>
            </a:r>
            <a:r>
              <a:rPr lang="en-US" sz="2050" dirty="0" smtClean="0"/>
              <a:t>your</a:t>
            </a:r>
            <a:endParaRPr lang="en-US" sz="2050" dirty="0"/>
          </a:p>
          <a:p>
            <a:r>
              <a:rPr lang="en-US" sz="2050" dirty="0"/>
              <a:t>  berks outdated [COOKBOOKS]  # List dependencies that have new versions available </a:t>
            </a:r>
            <a:r>
              <a:rPr lang="en-US" sz="2050" dirty="0" smtClean="0"/>
              <a:t>that</a:t>
            </a:r>
            <a:endParaRPr lang="en-US" sz="2050" dirty="0"/>
          </a:p>
          <a:p>
            <a:r>
              <a:rPr lang="en-US" sz="2050" dirty="0"/>
              <a:t>  berks package [PATH]        # Vendor and archive the dependencies of a </a:t>
            </a:r>
            <a:r>
              <a:rPr lang="en-US" sz="2050" dirty="0" err="1"/>
              <a:t>Berksfile</a:t>
            </a:r>
            <a:endParaRPr lang="en-US" sz="2050" dirty="0"/>
          </a:p>
          <a:p>
            <a:r>
              <a:rPr lang="en-US" sz="2050" dirty="0"/>
              <a:t>  berks search NAME           # Search the remote source for cookbooks matching the </a:t>
            </a:r>
            <a:r>
              <a:rPr lang="en-US" sz="2050" dirty="0" smtClean="0"/>
              <a:t>partial</a:t>
            </a:r>
            <a:endParaRPr lang="en-US" sz="2050" dirty="0"/>
          </a:p>
        </p:txBody>
      </p:sp>
      <p:sp>
        <p:nvSpPr>
          <p:cNvPr id="3" name="Title 2"/>
          <p:cNvSpPr>
            <a:spLocks noGrp="1"/>
          </p:cNvSpPr>
          <p:nvPr>
            <p:ph type="title"/>
          </p:nvPr>
        </p:nvSpPr>
        <p:spPr/>
        <p:txBody>
          <a:bodyPr/>
          <a:lstStyle/>
          <a:p>
            <a:r>
              <a:rPr lang="en-US" dirty="0" smtClean="0"/>
              <a:t>GE: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7695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r>
              <a:rPr lang="en-US" dirty="0"/>
              <a:t>GE: 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6853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sz="2300" dirty="0"/>
              <a:t>drwxr-xr-x 7 chef chef 4096 Aug 27 18:44 .</a:t>
            </a:r>
          </a:p>
          <a:p>
            <a:r>
              <a:rPr lang="en-US" sz="2300" dirty="0"/>
              <a:t>drwxr-xr-x 4 chef chef 4096 Aug 27 16:17 ..</a:t>
            </a:r>
          </a:p>
          <a:p>
            <a:r>
              <a:rPr lang="en-US" sz="2300" dirty="0"/>
              <a:t>drwxr-xr-x 8 chef chef 4096 Aug 27 16:07 .git</a:t>
            </a:r>
          </a:p>
          <a:p>
            <a:r>
              <a:rPr lang="en-US" sz="2300" dirty="0"/>
              <a:t>-rw-r--r-- 1 chef chef  126 Aug 27 15:46 .gitignore</a:t>
            </a:r>
          </a:p>
          <a:p>
            <a:r>
              <a:rPr lang="en-US" sz="2300" dirty="0"/>
              <a:t>drwxr-xr-x 3 chef chef 4096 Aug 27 18:45 .kitchen</a:t>
            </a:r>
          </a:p>
          <a:p>
            <a:r>
              <a:rPr lang="en-US" sz="2300" dirty="0"/>
              <a:t>-rw-r--r-- 1 chef chef  183 Aug 27 18:44 .kitchen.yml</a:t>
            </a:r>
          </a:p>
          <a:p>
            <a:r>
              <a:rPr lang="en-US" sz="2300" dirty="0"/>
              <a:t>-rw-r--r-- 1 chef chef   47 Aug 27 15:46 Berksfile</a:t>
            </a:r>
          </a:p>
          <a:p>
            <a:r>
              <a:rPr lang="en-US" sz="2300" dirty="0"/>
              <a:t>-rw------- 1 chef chef   77 Aug 27 18:45 Berksfile.lock</a:t>
            </a:r>
          </a:p>
          <a:p>
            <a:r>
              <a:rPr lang="en-US" sz="2300" dirty="0"/>
              <a:t>-rw-r--r-- 1 chef chef   54 Aug 27 15:46 README.md</a:t>
            </a:r>
          </a:p>
          <a:p>
            <a:r>
              <a:rPr lang="en-US" sz="2300" dirty="0"/>
              <a:t>-rw-r--r-- 1 chef chef  974 Aug 27 15:46 chefignore</a:t>
            </a:r>
          </a:p>
          <a:p>
            <a:r>
              <a:rPr lang="en-US" sz="2300" dirty="0"/>
              <a:t>-rw-r--r-- 1 chef chef  198 Aug 27 15:46 metadata.rb</a:t>
            </a:r>
          </a:p>
          <a:p>
            <a:r>
              <a:rPr lang="en-US" sz="2300" dirty="0"/>
              <a:t>drwxr-xr-x 2 chef chef 4096 Aug 27 16:34 </a:t>
            </a:r>
            <a:r>
              <a:rPr lang="en-US" sz="2300" dirty="0" smtClean="0"/>
              <a:t>recipes</a:t>
            </a:r>
            <a:endParaRPr lang="en-US" sz="2300" dirty="0"/>
          </a:p>
        </p:txBody>
      </p:sp>
      <p:sp>
        <p:nvSpPr>
          <p:cNvPr id="3" name="Title 2"/>
          <p:cNvSpPr>
            <a:spLocks noGrp="1"/>
          </p:cNvSpPr>
          <p:nvPr>
            <p:ph type="title"/>
          </p:nvPr>
        </p:nvSpPr>
        <p:spPr/>
        <p:txBody>
          <a:bodyPr/>
          <a:lstStyle/>
          <a:p>
            <a:r>
              <a:rPr lang="en-US" dirty="0" smtClean="0"/>
              <a:t>GE: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sz="3600" dirty="0" smtClean="0"/>
              <a:t>$ ls -al (or ls -Force if using </a:t>
            </a:r>
            <a:r>
              <a:rPr lang="en-US" sz="3600" dirty="0" err="1" smtClean="0"/>
              <a:t>Powershell</a:t>
            </a:r>
            <a:r>
              <a:rPr lang="en-US" sz="3600" dirty="0" smtClean="0"/>
              <a:t>)</a:t>
            </a:r>
            <a:endParaRPr lang="en-US" sz="36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23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apache</a:t>
            </a:r>
          </a:p>
          <a:p>
            <a:r>
              <a:rPr lang="en-US" dirty="0"/>
              <a:t>    path: .</a:t>
            </a:r>
          </a:p>
          <a:p>
            <a:r>
              <a:rPr lang="en-US" dirty="0"/>
              <a:t>    metadata: true</a:t>
            </a:r>
          </a:p>
          <a:p>
            <a:endParaRPr lang="en-US" dirty="0"/>
          </a:p>
          <a:p>
            <a:r>
              <a:rPr lang="en-US" dirty="0"/>
              <a:t>GRAPH</a:t>
            </a:r>
          </a:p>
          <a:p>
            <a:r>
              <a:rPr lang="en-US" dirty="0"/>
              <a:t>  apache (0.2.1)</a:t>
            </a:r>
          </a:p>
        </p:txBody>
      </p:sp>
      <p:sp>
        <p:nvSpPr>
          <p:cNvPr id="3" name="Title 2"/>
          <p:cNvSpPr>
            <a:spLocks noGrp="1"/>
          </p:cNvSpPr>
          <p:nvPr>
            <p:ph type="title"/>
          </p:nvPr>
        </p:nvSpPr>
        <p:spPr/>
        <p:txBody>
          <a:bodyPr/>
          <a:lstStyle/>
          <a:p>
            <a:r>
              <a:rPr lang="en-US" dirty="0" smtClean="0"/>
              <a:t>GE: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453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apache (0.2.1) to: 'https://api.opscode.com:443/organizations/steveessentials2'</a:t>
            </a:r>
          </a:p>
        </p:txBody>
      </p:sp>
      <p:sp>
        <p:nvSpPr>
          <p:cNvPr id="3" name="Title 2"/>
          <p:cNvSpPr>
            <a:spLocks noGrp="1"/>
          </p:cNvSpPr>
          <p:nvPr>
            <p:ph type="title"/>
          </p:nvPr>
        </p:nvSpPr>
        <p:spPr/>
        <p:txBody>
          <a:bodyPr>
            <a:normAutofit fontScale="90000"/>
          </a:bodyPr>
          <a:lstStyle/>
          <a:p>
            <a:r>
              <a:rPr lang="en-US" dirty="0" smtClean="0"/>
              <a:t>GE</a:t>
            </a:r>
            <a:r>
              <a:rPr lang="en-US" dirty="0"/>
              <a:t>: </a:t>
            </a:r>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2086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a:t>apache        </a:t>
            </a:r>
            <a:r>
              <a:rPr lang="en-US" dirty="0" smtClean="0"/>
              <a:t>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a:t>GE: </a:t>
            </a:r>
            <a:r>
              <a:rPr lang="en-US" dirty="0" smtClean="0"/>
              <a:t>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76538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apache </a:t>
            </a:r>
            <a:r>
              <a:rPr lang="en-US" dirty="0" smtClean="0"/>
              <a:t>cookbook.</a:t>
            </a:r>
          </a:p>
          <a:p>
            <a:pPr marL="1051975" lvl="1" indent="-742950">
              <a:buAutoNum type="arabicPeriod"/>
            </a:pPr>
            <a:r>
              <a:rPr lang="en-US" dirty="0" smtClean="0"/>
              <a:t>Run </a:t>
            </a:r>
            <a:r>
              <a:rPr lang="en-US" dirty="0"/>
              <a:t>chef-client </a:t>
            </a:r>
            <a:r>
              <a:rPr lang="en-US" dirty="0" smtClean="0"/>
              <a:t>on the new node to </a:t>
            </a:r>
            <a:r>
              <a:rPr lang="en-US" dirty="0"/>
              <a:t>apply the apache 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501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56596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a:t>apache        0.2.1</a:t>
            </a:r>
          </a:p>
          <a:p>
            <a:endParaRPr lang="en-US" dirty="0"/>
          </a:p>
        </p:txBody>
      </p:sp>
    </p:spTree>
    <p:extLst>
      <p:ext uri="{BB962C8B-B14F-4D97-AF65-F5344CB8AC3E}">
        <p14:creationId xmlns:p14="http://schemas.microsoft.com/office/powerpoint/2010/main" val="30664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5466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(0.2.1) to: 'https://api.opscode.com:443/organizations/steveessentials2'</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52256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a:t>apache        0.2.1</a:t>
            </a:r>
          </a:p>
          <a:p>
            <a:r>
              <a:rPr lang="en-US" dirty="0"/>
              <a:t>workstation   0.2.1</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2283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9206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smtClean="0">
                <a:solidFill>
                  <a:srgbClr val="7D868C"/>
                </a:solidFill>
              </a:rPr>
              <a:t>©2015 Chef Software Inc</a:t>
            </a:r>
            <a:r>
              <a:rPr lang="en-US"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9538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GE: Change to the chef-repo</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975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GE: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3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8295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apache 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70659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sz="2200" dirty="0"/>
              <a:t>knife bootstrap FQDN (options)</a:t>
            </a:r>
          </a:p>
          <a:p>
            <a:r>
              <a:rPr lang="en-US" sz="2200" dirty="0"/>
              <a:t>        --bootstrap-curl-options OPTIONS</a:t>
            </a:r>
          </a:p>
          <a:p>
            <a:r>
              <a:rPr lang="en-US" sz="2200" dirty="0"/>
              <a:t>                                     Add options to curl when install chef-client</a:t>
            </a:r>
          </a:p>
          <a:p>
            <a:r>
              <a:rPr lang="en-US" sz="2200" dirty="0"/>
              <a:t>        --bootstrap-install-command COMMANDS</a:t>
            </a:r>
          </a:p>
          <a:p>
            <a:r>
              <a:rPr lang="en-US" sz="2200" dirty="0"/>
              <a:t>                                     Custom command to install chef-client</a:t>
            </a:r>
          </a:p>
          <a:p>
            <a:r>
              <a:rPr lang="en-US" sz="2200" dirty="0"/>
              <a:t>        --bootstrap-no-proxy [NO_PROXY_URL|NO_PROXY_IP]</a:t>
            </a:r>
          </a:p>
          <a:p>
            <a:r>
              <a:rPr lang="en-US" sz="2200" dirty="0"/>
              <a:t>                                     Do not proxy locations for the node being bootstrapped; this option is used </a:t>
            </a:r>
            <a:r>
              <a:rPr lang="en-US" sz="2200" dirty="0" err="1"/>
              <a:t>interna</a:t>
            </a:r>
            <a:endParaRPr lang="en-US" sz="2200" dirty="0"/>
          </a:p>
          <a:p>
            <a:r>
              <a:rPr lang="en-US" sz="2200" dirty="0" err="1"/>
              <a:t>lly</a:t>
            </a:r>
            <a:r>
              <a:rPr lang="en-US" sz="2200" dirty="0"/>
              <a:t> by </a:t>
            </a:r>
            <a:r>
              <a:rPr lang="en-US" sz="2200" dirty="0" err="1"/>
              <a:t>Opscode</a:t>
            </a:r>
            <a:endParaRPr lang="en-US" sz="2200" dirty="0"/>
          </a:p>
          <a:p>
            <a:r>
              <a:rPr lang="en-US" sz="2200" dirty="0"/>
              <a:t>        --bootstrap-proxy PROXY_URL  The proxy server for the node being bootstrapped</a:t>
            </a:r>
          </a:p>
          <a:p>
            <a:r>
              <a:rPr lang="en-US" sz="2200" dirty="0"/>
              <a:t>    -t TEMPLATE,                     Bootstrap Chef using a built-in or custom template. Set to the full path of an </a:t>
            </a:r>
            <a:r>
              <a:rPr lang="en-US" sz="2200" dirty="0" err="1"/>
              <a:t>erb</a:t>
            </a:r>
            <a:endParaRPr lang="en-US" sz="2200" dirty="0"/>
          </a:p>
          <a:p>
            <a:r>
              <a:rPr lang="en-US" sz="2200" dirty="0"/>
              <a:t>template or use one of the built-in </a:t>
            </a:r>
            <a:r>
              <a:rPr lang="en-US" sz="2200" dirty="0" smtClean="0"/>
              <a:t>templates.</a:t>
            </a:r>
            <a:endParaRPr lang="en-US" dirty="0"/>
          </a:p>
        </p:txBody>
      </p:sp>
      <p:sp>
        <p:nvSpPr>
          <p:cNvPr id="3" name="Title 2"/>
          <p:cNvSpPr>
            <a:spLocks noGrp="1"/>
          </p:cNvSpPr>
          <p:nvPr>
            <p:ph type="title"/>
          </p:nvPr>
        </p:nvSpPr>
        <p:spPr/>
        <p:txBody>
          <a:bodyPr>
            <a:normAutofit/>
          </a:bodyPr>
          <a:lstStyle/>
          <a:p>
            <a:r>
              <a:rPr lang="en-US" dirty="0" smtClean="0"/>
              <a:t>GE: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9344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Creating new client for node1</a:t>
            </a:r>
          </a:p>
          <a:p>
            <a:r>
              <a:rPr lang="en-US" sz="2200" dirty="0"/>
              <a:t>Creating new node for node1</a:t>
            </a:r>
          </a:p>
          <a:p>
            <a:r>
              <a:rPr lang="en-US" sz="2200" dirty="0"/>
              <a:t>Connecting to ec2-54-175-46-24.compute-1.amazonaws.com</a:t>
            </a:r>
          </a:p>
          <a:p>
            <a:r>
              <a:rPr lang="en-US" sz="2200" dirty="0"/>
              <a:t>ec2-54-175-46-24.compute-1.amazonaws.com Starting first Chef Client run...</a:t>
            </a:r>
          </a:p>
          <a:p>
            <a:r>
              <a:rPr lang="en-US" sz="2200" dirty="0"/>
              <a:t>ec2-54-175-46-24.compute-1.amazonaws.com Starting Chef Client, version 12.3.0</a:t>
            </a:r>
          </a:p>
          <a:p>
            <a:r>
              <a:rPr lang="en-US" sz="2200" dirty="0"/>
              <a:t>ec2-54-175-46-24.compute-1.amazonaws.com resolving cookbooks for run list: []</a:t>
            </a:r>
          </a:p>
          <a:p>
            <a:r>
              <a:rPr lang="en-US" sz="2200" dirty="0"/>
              <a:t>ec2-54-175-46-24.compute-1.amazonaws.com Synchronizing Cookbooks:</a:t>
            </a:r>
          </a:p>
          <a:p>
            <a:r>
              <a:rPr lang="en-US" sz="2200" dirty="0"/>
              <a:t>ec2-54-175-46-24.compute-1.amazonaws.com Compiling Cookbooks...</a:t>
            </a:r>
          </a:p>
          <a:p>
            <a:r>
              <a:rPr lang="en-US" sz="2200" dirty="0"/>
              <a:t>ec2-54-175-46-24.compute-1.amazonaws.com [2015-09-16T16:51:21+00:00] WARN: Node node1 has an empty run list.</a:t>
            </a:r>
          </a:p>
          <a:p>
            <a:r>
              <a:rPr lang="en-US" sz="2200" dirty="0"/>
              <a:t>ec2-54-175-46-24.compute-1.amazonaws.com Converging 0 resources</a:t>
            </a:r>
          </a:p>
          <a:p>
            <a:r>
              <a:rPr lang="en-US" sz="2200" dirty="0"/>
              <a:t>ec2-54-175-46-24.compute-1.amazonaws.com</a:t>
            </a:r>
          </a:p>
          <a:p>
            <a:r>
              <a:rPr lang="en-US" sz="2200" dirty="0"/>
              <a:t>ec2-54-175-46-24.compute-1.amazonaws.com Running handlers</a:t>
            </a:r>
            <a:r>
              <a:rPr lang="en-US" sz="2200" dirty="0" smtClean="0"/>
              <a:t>:</a:t>
            </a:r>
            <a:endParaRPr lang="en-US" sz="2200" dirty="0"/>
          </a:p>
        </p:txBody>
      </p:sp>
      <p:sp>
        <p:nvSpPr>
          <p:cNvPr id="3" name="Title 2"/>
          <p:cNvSpPr>
            <a:spLocks noGrp="1"/>
          </p:cNvSpPr>
          <p:nvPr>
            <p:ph type="title"/>
          </p:nvPr>
        </p:nvSpPr>
        <p:spPr/>
        <p:txBody>
          <a:bodyPr/>
          <a:lstStyle/>
          <a:p>
            <a:r>
              <a:rPr lang="en-US" dirty="0"/>
              <a:t>GE: </a:t>
            </a:r>
            <a:r>
              <a:rPr lang="en-US" dirty="0" smtClean="0"/>
              <a:t>Bootstrap Your Node</a:t>
            </a:r>
            <a:endParaRPr lang="en-US" dirty="0"/>
          </a:p>
        </p:txBody>
      </p:sp>
      <p:sp>
        <p:nvSpPr>
          <p:cNvPr id="4" name="Text Placeholder 3"/>
          <p:cNvSpPr>
            <a:spLocks noGrp="1"/>
          </p:cNvSpPr>
          <p:nvPr>
            <p:ph type="body" sz="quarter" idx="11"/>
          </p:nvPr>
        </p:nvSpPr>
        <p:spPr/>
        <p:txBody>
          <a:bodyPr/>
          <a:lstStyle/>
          <a:p>
            <a:r>
              <a:rPr lang="en-US" sz="3200" dirty="0" smtClean="0"/>
              <a:t>$ knife bootstrap FQDN -x USER -P PWD --sudo -N node1</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997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a:t>GE: </a:t>
            </a:r>
            <a:r>
              <a:rPr lang="en-US" dirty="0" smtClean="0"/>
              <a:t>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16442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smtClean="0"/>
              <a:t>GE: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67318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[apache]</a:t>
            </a:r>
            <a:endParaRPr lang="en-US" dirty="0"/>
          </a:p>
        </p:txBody>
      </p:sp>
      <p:sp>
        <p:nvSpPr>
          <p:cNvPr id="3" name="Title 2"/>
          <p:cNvSpPr>
            <a:spLocks noGrp="1"/>
          </p:cNvSpPr>
          <p:nvPr>
            <p:ph type="title"/>
          </p:nvPr>
        </p:nvSpPr>
        <p:spPr/>
        <p:txBody>
          <a:bodyPr/>
          <a:lstStyle/>
          <a:p>
            <a:r>
              <a:rPr lang="en-US" dirty="0" smtClean="0"/>
              <a:t>GE: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85910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33972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385862"/>
          </a:xfrm>
        </p:spPr>
        <p:txBody>
          <a:bodyPr/>
          <a:lstStyle/>
          <a:p>
            <a:r>
              <a:rPr lang="en-US" dirty="0" smtClean="0"/>
              <a:t>What is the benefit of storing cookbooks in a central repository?</a:t>
            </a:r>
          </a:p>
          <a:p>
            <a:endParaRPr lang="en-US" dirty="0"/>
          </a:p>
          <a:p>
            <a:r>
              <a:rPr lang="en-US" dirty="0" smtClean="0"/>
              <a:t>What is the primary tool for communicating with the Chef Server?</a:t>
            </a:r>
          </a:p>
          <a:p>
            <a:endParaRPr lang="en-US" dirty="0"/>
          </a:p>
          <a:p>
            <a:r>
              <a:rPr lang="en-US" dirty="0" smtClean="0"/>
              <a:t>How did you add a node </a:t>
            </a:r>
            <a:r>
              <a:rPr lang="en-US" smtClean="0"/>
              <a:t>to </a:t>
            </a:r>
            <a:r>
              <a:rPr lang="en-US"/>
              <a:t>y</a:t>
            </a:r>
            <a:r>
              <a:rPr lang="en-US" smtClean="0"/>
              <a:t>our </a:t>
            </a:r>
            <a:r>
              <a:rPr lang="en-US" dirty="0" smtClean="0"/>
              <a:t>organization?</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7782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3877862"/>
          </a:xfrm>
        </p:spPr>
        <p:txBody>
          <a:bodyPr/>
          <a:lstStyle/>
          <a:p>
            <a:r>
              <a:rPr lang="en-US" dirty="0" smtClean="0"/>
              <a:t>What questions can you help you answer?</a:t>
            </a:r>
          </a:p>
          <a:p>
            <a:endParaRPr lang="en-US" dirty="0"/>
          </a:p>
          <a:p>
            <a:pPr marL="571500" indent="-571500">
              <a:buFont typeface="Arial"/>
              <a:buChar char="•"/>
            </a:pPr>
            <a:r>
              <a:rPr lang="en-US" dirty="0" smtClean="0"/>
              <a:t>Chef Server</a:t>
            </a:r>
          </a:p>
          <a:p>
            <a:pPr marL="571500" indent="-571500">
              <a:buFont typeface="Arial"/>
              <a:buChar char="•"/>
            </a:pPr>
            <a:r>
              <a:rPr lang="en-US" dirty="0" smtClean="0"/>
              <a:t>Managed Chef</a:t>
            </a:r>
          </a:p>
          <a:p>
            <a:pPr marL="571500" indent="-571500">
              <a:buFont typeface="Arial"/>
              <a:buChar char="•"/>
            </a:pPr>
            <a:r>
              <a:rPr lang="en-US" dirty="0" smtClean="0"/>
              <a:t>Berkshelf</a:t>
            </a:r>
          </a:p>
          <a:p>
            <a:pPr marL="571500" indent="-571500">
              <a:buFont typeface="Arial"/>
              <a:buChar char="•"/>
            </a:pPr>
            <a:r>
              <a:rPr lang="en-US" dirty="0" smtClean="0"/>
              <a:t>Bootstrapping Nodes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75197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378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8" y="5378911"/>
            <a:ext cx="1336526"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638" y="5531311"/>
            <a:ext cx="1336526"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42399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Proxy Server can forward incoming </a:t>
            </a:r>
            <a:r>
              <a:rPr lang="en-US" smtClean="0"/>
              <a:t>user web </a:t>
            </a:r>
            <a:r>
              <a:rPr lang="en-US" dirty="0" smtClean="0"/>
              <a:t>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4"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36"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spTree>
    <p:extLst>
      <p:ext uri="{BB962C8B-B14F-4D97-AF65-F5344CB8AC3E}">
        <p14:creationId xmlns:p14="http://schemas.microsoft.com/office/powerpoint/2010/main" val="222225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proxy </a:t>
            </a:r>
            <a:r>
              <a:rPr lang="en-US" dirty="0"/>
              <a:t>server 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8"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Tree>
    <p:extLst>
      <p:ext uri="{BB962C8B-B14F-4D97-AF65-F5344CB8AC3E}">
        <p14:creationId xmlns:p14="http://schemas.microsoft.com/office/powerpoint/2010/main" val="313304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Steps to Set </a:t>
            </a:r>
            <a:r>
              <a:rPr lang="en-US" dirty="0"/>
              <a:t>u</a:t>
            </a:r>
            <a:r>
              <a:rPr lang="en-US" dirty="0" smtClean="0"/>
              <a:t>p Proxy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54890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Proxy Server</a:t>
            </a:r>
          </a:p>
          <a:p>
            <a:pPr marL="1051975" lvl="1" indent="-742950">
              <a:buAutoNum type="arabicPeriod"/>
            </a:pPr>
            <a:r>
              <a:rPr lang="en-US" dirty="0" smtClean="0"/>
              <a:t>Create the Proxy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Proxy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19" name="Text Placeholder 4"/>
          <p:cNvSpPr txBox="1">
            <a:spLocks/>
          </p:cNvSpPr>
          <p:nvPr/>
        </p:nvSpPr>
        <p:spPr bwMode="white">
          <a:xfrm>
            <a:off x="829732" y="154890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21249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16326</TotalTime>
  <Words>6222</Words>
  <Application>Microsoft Macintosh PowerPoint</Application>
  <PresentationFormat>Custom</PresentationFormat>
  <Paragraphs>794</Paragraphs>
  <Slides>58</Slides>
  <Notes>57</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Proxy and Web Servers</vt:lpstr>
      <vt:lpstr>The Chef Server</vt:lpstr>
      <vt:lpstr>Flavors of Chef Server</vt:lpstr>
      <vt:lpstr>GE: Hosted Chef</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Download a Repository</vt:lpstr>
      <vt:lpstr>GE: Download the Repository</vt:lpstr>
      <vt:lpstr>GE: Paste the cookbooks Folder</vt:lpstr>
      <vt:lpstr>GE: Navigate to the chef-repo </vt:lpstr>
      <vt:lpstr>knife</vt:lpstr>
      <vt:lpstr>GE: knife --help</vt:lpstr>
      <vt:lpstr>GE: knife client --help</vt:lpstr>
      <vt:lpstr>GE: knife client list</vt:lpstr>
      <vt:lpstr>Hosted Chef</vt:lpstr>
      <vt:lpstr>GE: knife cookbook --help</vt:lpstr>
      <vt:lpstr>GE: knife cookbook list</vt:lpstr>
      <vt:lpstr>GE: Change to the cookbooks/apache Directory </vt:lpstr>
      <vt:lpstr>Berkshelf</vt:lpstr>
      <vt:lpstr>GE: Run berks --help</vt:lpstr>
      <vt:lpstr>GE: Run berks install</vt:lpstr>
      <vt:lpstr>GE: See the Berksfile.lock</vt:lpstr>
      <vt:lpstr>GE: See the Contents of the Berksfile.lock</vt:lpstr>
      <vt:lpstr>GE: Upload the Cookbook to the Chef Server</vt:lpstr>
      <vt:lpstr>GE: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GE: Change to the chef-repo</vt:lpstr>
      <vt:lpstr>GE: Run 'knife node –help' </vt:lpstr>
      <vt:lpstr>GE: Run 'knife node list'</vt:lpstr>
      <vt:lpstr>GE: Run 'knife bootstrap –help'</vt:lpstr>
      <vt:lpstr>GE: Bootstrap Your Node</vt:lpstr>
      <vt:lpstr>GE: Run 'knife node list' Again </vt:lpstr>
      <vt:lpstr>GE: View More Information About Your Node </vt:lpstr>
      <vt:lpstr>GE: Add a Recipe to a Run List</vt:lpstr>
      <vt:lpstr>Hosted Chef</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Rebekah Everest</cp:lastModifiedBy>
  <cp:revision>2110</cp:revision>
  <cp:lastPrinted>2015-02-07T23:49:10Z</cp:lastPrinted>
  <dcterms:created xsi:type="dcterms:W3CDTF">2012-09-13T17:36:07Z</dcterms:created>
  <dcterms:modified xsi:type="dcterms:W3CDTF">2015-10-06T20:55:10Z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